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8"/>
  </p:notes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 id="271" r:id="rId14"/>
    <p:sldId id="272" r:id="rId15"/>
    <p:sldId id="273" r:id="rId16"/>
    <p:sldId id="274" r:id="rId17"/>
    <p:sldId id="275" r:id="rId18"/>
    <p:sldId id="276" r:id="rId19"/>
    <p:sldId id="278" r:id="rId20"/>
    <p:sldId id="279" r:id="rId21"/>
    <p:sldId id="280" r:id="rId22"/>
    <p:sldId id="281" r:id="rId23"/>
    <p:sldId id="282" r:id="rId24"/>
    <p:sldId id="283" r:id="rId25"/>
    <p:sldId id="284" r:id="rId26"/>
    <p:sldId id="285" r:id="rId27"/>
    <p:sldId id="286" r:id="rId28"/>
    <p:sldId id="287" r:id="rId29"/>
    <p:sldId id="288" r:id="rId30"/>
    <p:sldId id="289" r:id="rId31"/>
    <p:sldId id="290" r:id="rId32"/>
    <p:sldId id="291" r:id="rId33"/>
    <p:sldId id="292" r:id="rId34"/>
    <p:sldId id="293" r:id="rId35"/>
    <p:sldId id="294" r:id="rId36"/>
    <p:sldId id="295" r:id="rId37"/>
    <p:sldId id="296" r:id="rId38"/>
    <p:sldId id="297" r:id="rId39"/>
    <p:sldId id="298" r:id="rId40"/>
    <p:sldId id="299" r:id="rId41"/>
    <p:sldId id="300" r:id="rId42"/>
    <p:sldId id="301" r:id="rId43"/>
    <p:sldId id="302" r:id="rId44"/>
    <p:sldId id="303" r:id="rId45"/>
    <p:sldId id="304" r:id="rId46"/>
    <p:sldId id="305" r:id="rId47"/>
  </p:sldIdLst>
  <p:sldSz cx="9144000" cy="5143500" type="screen16x9"/>
  <p:notesSz cx="6858000" cy="9144000"/>
  <p:embeddedFontLst>
    <p:embeddedFont>
      <p:font typeface="Average" panose="020B0604020202020204" charset="0"/>
      <p:regular r:id="rId49"/>
    </p:embeddedFont>
    <p:embeddedFont>
      <p:font typeface="Georgia" panose="02040502050405020303" pitchFamily="18" charset="0"/>
      <p:regular r:id="rId50"/>
      <p:bold r:id="rId51"/>
      <p:italic r:id="rId52"/>
      <p:boldItalic r:id="rId53"/>
    </p:embeddedFont>
    <p:embeddedFont>
      <p:font typeface="Oswald" panose="00000500000000000000" pitchFamily="2" charset="0"/>
      <p:regular r:id="rId54"/>
      <p:bold r:id="rId5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2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2.fntdata"/><Relationship Id="rId55" Type="http://schemas.openxmlformats.org/officeDocument/2006/relationships/font" Target="fonts/font7.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5.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135c38da464_4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135c38da464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135c38da464_4_2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135c38da464_4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135c38da464_4_2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135c38da464_4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35c38da464_9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35c38da464_9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135c38da464_4_3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135c38da464_4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35c38da464_4_3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35c38da464_4_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135c38da464_5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135c38da464_5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135c38da464_4_3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135c38da464_4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135c38da464_5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135c38da464_5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135c38da464_4_3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135c38da464_4_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35c38da464_4_3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135c38da464_4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35c38da464_4_2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135c38da464_4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135c38da464_5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135c38da464_5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135c38da464_4_3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135c38da464_4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135c38da464_9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135c38da464_9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35c38da464_4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135c38da464_4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35c38da464_1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135c38da464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35c38da464_4_3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35c38da464_4_3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135c38da464_4_3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135c38da464_4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135c38da464_4_3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135c38da464_4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GB"/>
              <a:t>New cars sold in Singapore based on the brand of the cars</a:t>
            </a:r>
            <a:endParaRPr/>
          </a:p>
          <a:p>
            <a:pPr marL="457200" lvl="0" indent="-298450" algn="l" rtl="0">
              <a:spcBef>
                <a:spcPts val="0"/>
              </a:spcBef>
              <a:spcAft>
                <a:spcPts val="0"/>
              </a:spcAft>
              <a:buSzPts val="1100"/>
              <a:buChar char="-"/>
            </a:pPr>
            <a:r>
              <a:rPr lang="en-GB"/>
              <a:t>The sales are broken down into a year-month basis</a:t>
            </a:r>
            <a:endParaRPr/>
          </a:p>
          <a:p>
            <a:pPr marL="457200" lvl="0" indent="-298450" algn="l" rtl="0">
              <a:spcBef>
                <a:spcPts val="0"/>
              </a:spcBef>
              <a:spcAft>
                <a:spcPts val="0"/>
              </a:spcAft>
              <a:buSzPts val="1100"/>
              <a:buChar char="-"/>
            </a:pPr>
            <a:r>
              <a:rPr lang="en-GB"/>
              <a:t>And shows the percentage sold of a particular brand compared to the total cars sold in the current month/year</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135c38da464_4_3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135c38da464_4_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35c38da464_4_4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135c38da464_4_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GB"/>
              <a:t>Suppliers (Spare parts)</a:t>
            </a:r>
            <a:endParaRPr/>
          </a:p>
          <a:p>
            <a:pPr marL="457200" lvl="0" indent="-298450" algn="l" rtl="0">
              <a:spcBef>
                <a:spcPts val="0"/>
              </a:spcBef>
              <a:spcAft>
                <a:spcPts val="0"/>
              </a:spcAft>
              <a:buSzPts val="1100"/>
              <a:buChar char="-"/>
            </a:pPr>
            <a:r>
              <a:rPr lang="en-GB"/>
              <a:t>Government Sector such as LTA (COE quota)</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135c38da464_4_2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135c38da464_4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135c38da464_4_3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135c38da464_4_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135c38da464_4_3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135c38da464_4_3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GB"/>
              <a:t>This bar-chart shows the sales volume of year 2021</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135c38da464_2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135c38da464_2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35c38da464_4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135c38da464_4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35c38da464_9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135c38da464_9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135c38da464_4_3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135c38da464_4_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135c38da464_4_3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135c38da464_4_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135c38da464_4_3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135c38da464_4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35c38da464_4_3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35c38da464_4_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35c38da464_2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35c38da464_2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trike="sngStrike"/>
              <a:t>For the users to better understand how the sales volumes will/ has affected their use case, a breakdown of the sales volume by the years will provide them a high level overview of the sales volume over the years. It also provides the user information on the number of new vehicles joining the read. If the user is interested to view more data with relation to a particular year, they can click on the year they would like to see to open another table to view the sales volume/ month for that year.</a:t>
            </a:r>
            <a:endParaRPr strike="sngStrike"/>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GB"/>
              <a:t>This graph is for the users to have a better understanding of how the sales volumes will or has affected their use case. </a:t>
            </a:r>
            <a:endParaRPr/>
          </a:p>
          <a:p>
            <a:pPr marL="0" lvl="0" indent="0" algn="l" rtl="0">
              <a:spcBef>
                <a:spcPts val="0"/>
              </a:spcBef>
              <a:spcAft>
                <a:spcPts val="0"/>
              </a:spcAft>
              <a:buNone/>
            </a:pPr>
            <a:r>
              <a:rPr lang="en-GB"/>
              <a:t>A breakdown of the sales volume by the years will provide them a high level overview of the sales volumes over the years. </a:t>
            </a:r>
            <a:endParaRPr/>
          </a:p>
          <a:p>
            <a:pPr marL="0" lvl="0" indent="0" algn="l" rtl="0">
              <a:spcBef>
                <a:spcPts val="0"/>
              </a:spcBef>
              <a:spcAft>
                <a:spcPts val="0"/>
              </a:spcAft>
              <a:buNone/>
            </a:pPr>
            <a:r>
              <a:rPr lang="en-GB"/>
              <a:t>It also provides the user, information on the number of new vehicles joining the read and if the user is interested to view more data with relation to a particular year, they can click on the year of interest which will </a:t>
            </a:r>
            <a:endParaRPr/>
          </a:p>
          <a:p>
            <a:pPr marL="0" lvl="0" indent="0" algn="l" rtl="0">
              <a:spcBef>
                <a:spcPts val="0"/>
              </a:spcBef>
              <a:spcAft>
                <a:spcPts val="0"/>
              </a:spcAft>
              <a:buNone/>
            </a:pPr>
            <a:r>
              <a:rPr lang="en-GB"/>
              <a:t>open another graph       —&gt; Shown here…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135c38da464_9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135c38da464_9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135c38da464_2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135c38da464_2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trike="sngStrike">
                <a:solidFill>
                  <a:schemeClr val="dk1"/>
                </a:solidFill>
              </a:rPr>
              <a:t>If the user is interested to view more data with relation to a particular month, they can click on the month to see the breakdown of sales volume for that particular brand in the chosen month. </a:t>
            </a:r>
            <a:endParaRPr strike="sngStrike">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Shown here… This allows the user to view the sales volume per month for selected year. However, if the user is interested to explore further on the sales of the different car brands in relation to a particular month, they can click on the month of interest. Which will -&gt;</a:t>
            </a:r>
            <a:endParaRPr>
              <a:solidFill>
                <a:schemeClr val="dk1"/>
              </a:solidFil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135c38da464_2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135c38da464_2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trike="sngStrike"/>
              <a:t>This would provide the users a high level overview of the sales volume of a brand for a chosen month.</a:t>
            </a:r>
            <a:endParaRPr strike="sngStrike"/>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GB"/>
              <a:t>Which will… provide the users with a high level overview of sales volume of a brand for a chosen month.</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135c38da464_4_4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135c38da464_4_4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This chart displays the market share over years which was previously displayed as a tabular format mentioned by PK earlier on.</a:t>
            </a:r>
            <a:endParaRPr/>
          </a:p>
          <a:p>
            <a:pPr marL="0" lvl="0" indent="0" algn="l" rtl="0">
              <a:spcBef>
                <a:spcPts val="0"/>
              </a:spcBef>
              <a:spcAft>
                <a:spcPts val="0"/>
              </a:spcAft>
              <a:buNone/>
            </a:pPr>
            <a:endParaRPr/>
          </a:p>
          <a:p>
            <a:pPr marL="0" lvl="0" indent="0" algn="l" rtl="0">
              <a:spcBef>
                <a:spcPts val="0"/>
              </a:spcBef>
              <a:spcAft>
                <a:spcPts val="0"/>
              </a:spcAft>
              <a:buNone/>
            </a:pPr>
            <a:r>
              <a:rPr lang="en-GB"/>
              <a:t>This allows the user to visualise which car brands has a higher percentage of sales volume over the years which can be serve as an indication of the user’s sales. </a:t>
            </a:r>
            <a:endParaRPr/>
          </a:p>
          <a:p>
            <a:pPr marL="0" lvl="0" indent="0" algn="l" rtl="0">
              <a:spcBef>
                <a:spcPts val="0"/>
              </a:spcBef>
              <a:spcAft>
                <a:spcPts val="0"/>
              </a:spcAft>
              <a:buNone/>
            </a:pPr>
            <a:r>
              <a:rPr lang="en-GB">
                <a:solidFill>
                  <a:schemeClr val="dk1"/>
                </a:solidFill>
              </a:rPr>
              <a:t>However, if the sales of a car brand in 2018 only covers 20% of the market share, it does not mean that the 10% market share of the same car brand in 2019 is lower in sales.</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135c38da464_4_4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135c38da464_4_4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 this chart, it shows the raw data of a particular car brand which can be paired with the previous chart to have a more precise numerical values of the market share which was shown in percentage. </a:t>
            </a:r>
            <a:endParaRPr/>
          </a:p>
          <a:p>
            <a:pPr marL="0" lvl="0" indent="0" algn="l" rtl="0">
              <a:spcBef>
                <a:spcPts val="0"/>
              </a:spcBef>
              <a:spcAft>
                <a:spcPts val="0"/>
              </a:spcAft>
              <a:buNone/>
            </a:pPr>
            <a:endParaRPr/>
          </a:p>
          <a:p>
            <a:pPr marL="0" lvl="0" indent="0" algn="l" rtl="0">
              <a:spcBef>
                <a:spcPts val="0"/>
              </a:spcBef>
              <a:spcAft>
                <a:spcPts val="0"/>
              </a:spcAft>
              <a:buNone/>
            </a:pPr>
            <a:r>
              <a:rPr lang="en-GB"/>
              <a:t>This allows the user to make a comparison with their sales on whether the majority of the car owners are using the services provided by the user’s company. </a:t>
            </a:r>
            <a:endParaRPr/>
          </a:p>
          <a:p>
            <a:pPr marL="0" lvl="0" indent="0" algn="l" rtl="0">
              <a:spcBef>
                <a:spcPts val="0"/>
              </a:spcBef>
              <a:spcAft>
                <a:spcPts val="0"/>
              </a:spcAft>
              <a:buNone/>
            </a:pPr>
            <a:endParaRPr/>
          </a:p>
          <a:p>
            <a:pPr marL="0" lvl="0" indent="0" algn="l" rtl="0">
              <a:spcBef>
                <a:spcPts val="0"/>
              </a:spcBef>
              <a:spcAft>
                <a:spcPts val="0"/>
              </a:spcAft>
              <a:buNone/>
            </a:pPr>
            <a:r>
              <a:rPr lang="en-GB"/>
              <a:t>For example, if the user has a sales of 100 deals for Honda cars in both 2008 &amp; 2009, it shows that the sales covers the majority of the Honda owners in 2008. However, in 2009 it only covers the minority.</a:t>
            </a:r>
            <a:endParaRPr/>
          </a:p>
          <a:p>
            <a:pPr marL="0" lvl="0" indent="0" algn="l" rtl="0">
              <a:spcBef>
                <a:spcPts val="0"/>
              </a:spcBef>
              <a:spcAft>
                <a:spcPts val="0"/>
              </a:spcAft>
              <a:buNone/>
            </a:pPr>
            <a:r>
              <a:rPr lang="en-GB"/>
              <a:t>With this information, the user is able to determine on quality of service being poor and make amendments needed.</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135c38da464_4_4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 name="Google Shape;343;g135c38da464_4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 this chart, </a:t>
            </a:r>
            <a:r>
              <a:rPr lang="en-GB">
                <a:solidFill>
                  <a:schemeClr val="dk1"/>
                </a:solidFill>
              </a:rPr>
              <a:t>it gives an insight on the consumer buying patterns over the months in the different years.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The user can use this insight to predict future trends on the sales volume. E.g. keeping more stocks or bringing more car spare parts in the 3rd quarter of the year</a:t>
            </a:r>
            <a:endParaRPr>
              <a:solidFill>
                <a:schemeClr val="dk1"/>
              </a:solidFil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135c38da464_2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135c38da464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35c38da464_4_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135c38da464_4_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14029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135c38da464_4_2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135c38da464_4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135c38da464_4_2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135c38da464_4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35c38da464_4_2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35c38da464_4_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35c38da464_4_2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35c38da464_4_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35c38da464_4_2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35c38da464_4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Data is for everyone, but is useful to none</a:t>
            </a:r>
            <a:endParaRPr/>
          </a:p>
          <a:p>
            <a:pPr marL="0" lvl="0" indent="0" algn="l" rtl="0">
              <a:spcBef>
                <a:spcPts val="0"/>
              </a:spcBef>
              <a:spcAft>
                <a:spcPts val="0"/>
              </a:spcAft>
              <a:buNone/>
            </a:pPr>
            <a:r>
              <a:rPr lang="en-GB"/>
              <a:t>Main idea is to redo the visualisation for athletes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2.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4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3.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4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hyperlink" Target="https://www.marklines.com/en/statistics/flash_sales/automotive-sales-in-singapore-by-month" TargetMode="External"/><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Visualization 1</a:t>
            </a:r>
            <a:endParaRPr/>
          </a:p>
        </p:txBody>
      </p:sp>
      <p:sp>
        <p:nvSpPr>
          <p:cNvPr id="60" name="Google Shape;60;p13"/>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sz="1100" b="1" dirty="0"/>
              <a:t>120 years of Olympic Games </a:t>
            </a:r>
            <a:endParaRPr sz="11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pic>
        <p:nvPicPr>
          <p:cNvPr id="119" name="Google Shape;119;p23"/>
          <p:cNvPicPr preferRelativeResize="0"/>
          <p:nvPr/>
        </p:nvPicPr>
        <p:blipFill>
          <a:blip r:embed="rId3">
            <a:alphaModFix/>
          </a:blip>
          <a:stretch>
            <a:fillRect/>
          </a:stretch>
        </p:blipFill>
        <p:spPr>
          <a:xfrm>
            <a:off x="311700" y="1017725"/>
            <a:ext cx="8520602" cy="39006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How is the data currently visualised</a:t>
            </a:r>
            <a:endParaRPr/>
          </a:p>
        </p:txBody>
      </p:sp>
      <p:pic>
        <p:nvPicPr>
          <p:cNvPr id="125" name="Google Shape;125;p24"/>
          <p:cNvPicPr preferRelativeResize="0"/>
          <p:nvPr/>
        </p:nvPicPr>
        <p:blipFill>
          <a:blip r:embed="rId3">
            <a:alphaModFix/>
          </a:blip>
          <a:stretch>
            <a:fillRect/>
          </a:stretch>
        </p:blipFill>
        <p:spPr>
          <a:xfrm>
            <a:off x="311700" y="1017725"/>
            <a:ext cx="8520602" cy="3866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Did it achieve its intended task?</a:t>
            </a:r>
            <a:endParaRPr/>
          </a:p>
        </p:txBody>
      </p:sp>
      <p:sp>
        <p:nvSpPr>
          <p:cNvPr id="131" name="Google Shape;131;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marR="0" lvl="0" indent="-342900" algn="l" rtl="0">
              <a:lnSpc>
                <a:spcPct val="115000"/>
              </a:lnSpc>
              <a:spcBef>
                <a:spcPts val="0"/>
              </a:spcBef>
              <a:spcAft>
                <a:spcPts val="0"/>
              </a:spcAft>
              <a:buSzPts val="1800"/>
              <a:buAutoNum type="arabicPeriod"/>
            </a:pPr>
            <a:r>
              <a:rPr lang="en-GB"/>
              <a:t>Which countries are the most dominant? </a:t>
            </a:r>
            <a:endParaRPr/>
          </a:p>
          <a:p>
            <a:pPr marL="914400" marR="0" lvl="1" indent="-317500" algn="l" rtl="0">
              <a:lnSpc>
                <a:spcPct val="115000"/>
              </a:lnSpc>
              <a:spcBef>
                <a:spcPts val="0"/>
              </a:spcBef>
              <a:spcAft>
                <a:spcPts val="0"/>
              </a:spcAft>
              <a:buSzPts val="1400"/>
              <a:buChar char="○"/>
            </a:pPr>
            <a:r>
              <a:rPr lang="en-GB" sz="1800"/>
              <a:t>Yes</a:t>
            </a:r>
            <a:endParaRPr sz="1800"/>
          </a:p>
          <a:p>
            <a:pPr marL="457200" marR="0" lvl="0" indent="-342900" algn="l" rtl="0">
              <a:lnSpc>
                <a:spcPct val="115000"/>
              </a:lnSpc>
              <a:spcBef>
                <a:spcPts val="0"/>
              </a:spcBef>
              <a:spcAft>
                <a:spcPts val="0"/>
              </a:spcAft>
              <a:buSzPts val="1800"/>
              <a:buAutoNum type="arabicPeriod"/>
            </a:pPr>
            <a:r>
              <a:rPr lang="en-GB"/>
              <a:t>How has involvement evolved? </a:t>
            </a:r>
            <a:endParaRPr/>
          </a:p>
          <a:p>
            <a:pPr marL="914400" marR="0" lvl="1" indent="-317500" algn="l" rtl="0">
              <a:lnSpc>
                <a:spcPct val="115000"/>
              </a:lnSpc>
              <a:spcBef>
                <a:spcPts val="0"/>
              </a:spcBef>
              <a:spcAft>
                <a:spcPts val="0"/>
              </a:spcAft>
              <a:buSzPts val="1400"/>
              <a:buChar char="○"/>
            </a:pPr>
            <a:r>
              <a:rPr lang="en-GB" sz="1800"/>
              <a:t>To a certain degree</a:t>
            </a:r>
            <a:endParaRPr sz="1800"/>
          </a:p>
          <a:p>
            <a:pPr marL="457200" marR="0" lvl="0" indent="-342900" algn="l" rtl="0">
              <a:lnSpc>
                <a:spcPct val="115000"/>
              </a:lnSpc>
              <a:spcBef>
                <a:spcPts val="0"/>
              </a:spcBef>
              <a:spcAft>
                <a:spcPts val="0"/>
              </a:spcAft>
              <a:buSzPts val="1800"/>
              <a:buAutoNum type="arabicPeriod"/>
            </a:pPr>
            <a:r>
              <a:rPr lang="en-GB"/>
              <a:t>Which countries have the most medals in various disciplines? </a:t>
            </a:r>
            <a:endParaRPr/>
          </a:p>
          <a:p>
            <a:pPr marL="914400" marR="0" lvl="1" indent="-317500" algn="l" rtl="0">
              <a:lnSpc>
                <a:spcPct val="115000"/>
              </a:lnSpc>
              <a:spcBef>
                <a:spcPts val="0"/>
              </a:spcBef>
              <a:spcAft>
                <a:spcPts val="0"/>
              </a:spcAft>
              <a:buSzPts val="1400"/>
              <a:buChar char="○"/>
            </a:pPr>
            <a:r>
              <a:rPr lang="en-GB" sz="1800"/>
              <a:t>No</a:t>
            </a:r>
            <a:endParaRPr sz="1800"/>
          </a:p>
          <a:p>
            <a:pPr marL="457200" marR="0" lvl="0" indent="-342900" algn="l" rtl="0">
              <a:lnSpc>
                <a:spcPct val="115000"/>
              </a:lnSpc>
              <a:spcBef>
                <a:spcPts val="0"/>
              </a:spcBef>
              <a:spcAft>
                <a:spcPts val="0"/>
              </a:spcAft>
              <a:buSzPts val="1800"/>
              <a:buAutoNum type="arabicPeriod"/>
            </a:pPr>
            <a:r>
              <a:rPr lang="en-GB"/>
              <a:t>What is the ratio of female/male Olympic attendees?</a:t>
            </a:r>
            <a:endParaRPr/>
          </a:p>
          <a:p>
            <a:pPr marL="914400" marR="0" lvl="1" indent="-317500" algn="l" rtl="0">
              <a:lnSpc>
                <a:spcPct val="115000"/>
              </a:lnSpc>
              <a:spcBef>
                <a:spcPts val="0"/>
              </a:spcBef>
              <a:spcAft>
                <a:spcPts val="0"/>
              </a:spcAft>
              <a:buSzPts val="1400"/>
              <a:buChar char="○"/>
            </a:pPr>
            <a:r>
              <a:rPr lang="en-GB" sz="1800"/>
              <a:t>No</a:t>
            </a: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8"/>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Suggestions</a:t>
            </a:r>
            <a:endParaRPr/>
          </a:p>
        </p:txBody>
      </p:sp>
      <p:sp>
        <p:nvSpPr>
          <p:cNvPr id="149" name="Google Shape;149;p28"/>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9"/>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What</a:t>
            </a:r>
            <a:endParaRPr/>
          </a:p>
        </p:txBody>
      </p:sp>
      <p:sp>
        <p:nvSpPr>
          <p:cNvPr id="155" name="Google Shape;155;p29"/>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30"/>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GB"/>
              <a:t>We plan to use the same dataset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31"/>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Why</a:t>
            </a:r>
            <a:endParaRPr/>
          </a:p>
        </p:txBody>
      </p:sp>
      <p:sp>
        <p:nvSpPr>
          <p:cNvPr id="166" name="Google Shape;166;p31"/>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32"/>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GB"/>
              <a:t>Provide insight for aspiring Olympic athletes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3"/>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How</a:t>
            </a:r>
            <a:endParaRPr/>
          </a:p>
        </p:txBody>
      </p:sp>
      <p:sp>
        <p:nvSpPr>
          <p:cNvPr id="177" name="Google Shape;177;p33"/>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Improvements</a:t>
            </a:r>
            <a:endParaRPr/>
          </a:p>
        </p:txBody>
      </p:sp>
      <p:pic>
        <p:nvPicPr>
          <p:cNvPr id="189" name="Google Shape;189;p35"/>
          <p:cNvPicPr preferRelativeResize="0"/>
          <p:nvPr/>
        </p:nvPicPr>
        <p:blipFill rotWithShape="1">
          <a:blip r:embed="rId3">
            <a:alphaModFix/>
          </a:blip>
          <a:srcRect t="6606" b="24928"/>
          <a:stretch/>
        </p:blipFill>
        <p:spPr>
          <a:xfrm>
            <a:off x="910298" y="1068875"/>
            <a:ext cx="7323400" cy="37604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Critique</a:t>
            </a:r>
            <a:endParaRPr/>
          </a:p>
        </p:txBody>
      </p:sp>
      <p:sp>
        <p:nvSpPr>
          <p:cNvPr id="66" name="Google Shape;66;p14"/>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pic>
        <p:nvPicPr>
          <p:cNvPr id="194" name="Google Shape;194;p36"/>
          <p:cNvPicPr preferRelativeResize="0"/>
          <p:nvPr/>
        </p:nvPicPr>
        <p:blipFill>
          <a:blip r:embed="rId3">
            <a:alphaModFix/>
          </a:blip>
          <a:stretch>
            <a:fillRect/>
          </a:stretch>
        </p:blipFill>
        <p:spPr>
          <a:xfrm>
            <a:off x="760750" y="1017725"/>
            <a:ext cx="7622499" cy="3944249"/>
          </a:xfrm>
          <a:prstGeom prst="rect">
            <a:avLst/>
          </a:prstGeom>
          <a:noFill/>
          <a:ln>
            <a:noFill/>
          </a:ln>
        </p:spPr>
      </p:pic>
      <p:sp>
        <p:nvSpPr>
          <p:cNvPr id="195" name="Google Shape;195;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Improvements</a:t>
            </a:r>
            <a:endParaRPr/>
          </a:p>
        </p:txBody>
      </p:sp>
      <p:cxnSp>
        <p:nvCxnSpPr>
          <p:cNvPr id="196" name="Google Shape;196;p36"/>
          <p:cNvCxnSpPr>
            <a:stCxn id="197" idx="1"/>
          </p:cNvCxnSpPr>
          <p:nvPr/>
        </p:nvCxnSpPr>
        <p:spPr>
          <a:xfrm rot="10800000">
            <a:off x="4610275" y="1877600"/>
            <a:ext cx="429900" cy="722400"/>
          </a:xfrm>
          <a:prstGeom prst="straightConnector1">
            <a:avLst/>
          </a:prstGeom>
          <a:noFill/>
          <a:ln w="9525" cap="flat" cmpd="sng">
            <a:solidFill>
              <a:srgbClr val="FF0000"/>
            </a:solidFill>
            <a:prstDash val="solid"/>
            <a:round/>
            <a:headEnd type="none" w="med" len="med"/>
            <a:tailEnd type="none" w="med" len="med"/>
          </a:ln>
        </p:spPr>
      </p:cxnSp>
      <p:sp>
        <p:nvSpPr>
          <p:cNvPr id="197" name="Google Shape;197;p36"/>
          <p:cNvSpPr/>
          <p:nvPr/>
        </p:nvSpPr>
        <p:spPr>
          <a:xfrm>
            <a:off x="5040175" y="2241950"/>
            <a:ext cx="1095900" cy="716100"/>
          </a:xfrm>
          <a:prstGeom prst="rect">
            <a:avLst/>
          </a:prstGeom>
          <a:solidFill>
            <a:schemeClr val="lt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sz="800"/>
              <a:t>Medals won in Fencing:</a:t>
            </a:r>
            <a:endParaRPr sz="800"/>
          </a:p>
          <a:p>
            <a:pPr marL="0" lvl="0" indent="0" algn="l" rtl="0">
              <a:spcBef>
                <a:spcPts val="0"/>
              </a:spcBef>
              <a:spcAft>
                <a:spcPts val="0"/>
              </a:spcAft>
              <a:buNone/>
            </a:pPr>
            <a:r>
              <a:rPr lang="en-GB" sz="800"/>
              <a:t>Gold: 44</a:t>
            </a:r>
            <a:endParaRPr sz="800"/>
          </a:p>
          <a:p>
            <a:pPr marL="0" lvl="0" indent="0" algn="l" rtl="0">
              <a:spcBef>
                <a:spcPts val="0"/>
              </a:spcBef>
              <a:spcAft>
                <a:spcPts val="0"/>
              </a:spcAft>
              <a:buNone/>
            </a:pPr>
            <a:r>
              <a:rPr lang="en-GB" sz="800"/>
              <a:t>Sliver: 43</a:t>
            </a:r>
            <a:endParaRPr sz="800"/>
          </a:p>
          <a:p>
            <a:pPr marL="0" lvl="0" indent="0" algn="l" rtl="0">
              <a:spcBef>
                <a:spcPts val="0"/>
              </a:spcBef>
              <a:spcAft>
                <a:spcPts val="0"/>
              </a:spcAft>
              <a:buNone/>
            </a:pPr>
            <a:r>
              <a:rPr lang="en-GB" sz="800"/>
              <a:t>Bronze: 36</a:t>
            </a:r>
            <a:endParaRPr sz="800"/>
          </a:p>
        </p:txBody>
      </p:sp>
      <p:cxnSp>
        <p:nvCxnSpPr>
          <p:cNvPr id="198" name="Google Shape;198;p36"/>
          <p:cNvCxnSpPr>
            <a:stCxn id="197" idx="0"/>
          </p:cNvCxnSpPr>
          <p:nvPr/>
        </p:nvCxnSpPr>
        <p:spPr>
          <a:xfrm rot="10800000">
            <a:off x="4718725" y="1803650"/>
            <a:ext cx="869400" cy="438300"/>
          </a:xfrm>
          <a:prstGeom prst="straightConnector1">
            <a:avLst/>
          </a:prstGeom>
          <a:noFill/>
          <a:ln w="9525" cap="flat" cmpd="sng">
            <a:solidFill>
              <a:srgbClr val="FF0000"/>
            </a:solidFill>
            <a:prstDash val="solid"/>
            <a:round/>
            <a:headEnd type="none" w="med" len="med"/>
            <a:tailEnd type="non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Improvements</a:t>
            </a:r>
            <a:endParaRPr/>
          </a:p>
        </p:txBody>
      </p:sp>
      <p:pic>
        <p:nvPicPr>
          <p:cNvPr id="204" name="Google Shape;204;p37" title="Points scored"/>
          <p:cNvPicPr preferRelativeResize="0"/>
          <p:nvPr/>
        </p:nvPicPr>
        <p:blipFill>
          <a:blip r:embed="rId3">
            <a:alphaModFix/>
          </a:blip>
          <a:stretch>
            <a:fillRect/>
          </a:stretch>
        </p:blipFill>
        <p:spPr>
          <a:xfrm>
            <a:off x="1482263" y="1017725"/>
            <a:ext cx="6179475" cy="38209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Improvements</a:t>
            </a:r>
            <a:endParaRPr/>
          </a:p>
        </p:txBody>
      </p:sp>
      <p:pic>
        <p:nvPicPr>
          <p:cNvPr id="210" name="Google Shape;210;p38"/>
          <p:cNvPicPr preferRelativeResize="0"/>
          <p:nvPr/>
        </p:nvPicPr>
        <p:blipFill>
          <a:blip r:embed="rId3">
            <a:alphaModFix/>
          </a:blip>
          <a:stretch>
            <a:fillRect/>
          </a:stretch>
        </p:blipFill>
        <p:spPr>
          <a:xfrm>
            <a:off x="1482263" y="1017725"/>
            <a:ext cx="6179475" cy="38209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9"/>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dirty="0"/>
              <a:t>Visualization 2</a:t>
            </a:r>
            <a:endParaRPr dirty="0"/>
          </a:p>
        </p:txBody>
      </p:sp>
      <p:sp>
        <p:nvSpPr>
          <p:cNvPr id="8" name="Google Shape;60;p13">
            <a:extLst>
              <a:ext uri="{FF2B5EF4-FFF2-40B4-BE49-F238E27FC236}">
                <a16:creationId xmlns:a16="http://schemas.microsoft.com/office/drawing/2014/main" id="{7514A300-FDD6-7445-5C6C-3B3D0EE43C44}"/>
              </a:ext>
            </a:extLst>
          </p:cNvPr>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sz="1100" b="1" dirty="0"/>
              <a:t>Singapore Automotive Sales Volume</a:t>
            </a:r>
            <a:endParaRPr sz="11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pic>
        <p:nvPicPr>
          <p:cNvPr id="221" name="Google Shape;221;p40"/>
          <p:cNvPicPr preferRelativeResize="0"/>
          <p:nvPr/>
        </p:nvPicPr>
        <p:blipFill rotWithShape="1">
          <a:blip r:embed="rId3">
            <a:alphaModFix/>
          </a:blip>
          <a:srcRect l="1616" t="6314" r="1558" b="3741"/>
          <a:stretch/>
        </p:blipFill>
        <p:spPr>
          <a:xfrm>
            <a:off x="407213" y="395650"/>
            <a:ext cx="8329574" cy="43522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41"/>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Critique</a:t>
            </a:r>
            <a:endParaRPr/>
          </a:p>
        </p:txBody>
      </p:sp>
      <p:sp>
        <p:nvSpPr>
          <p:cNvPr id="227" name="Google Shape;227;p41"/>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4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What</a:t>
            </a:r>
            <a:endParaRPr/>
          </a:p>
        </p:txBody>
      </p:sp>
      <p:sp>
        <p:nvSpPr>
          <p:cNvPr id="233" name="Google Shape;233;p4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4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239" name="Google Shape;239;p4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40" name="Google Shape;240;p43"/>
          <p:cNvPicPr preferRelativeResize="0"/>
          <p:nvPr/>
        </p:nvPicPr>
        <p:blipFill>
          <a:blip r:embed="rId3">
            <a:alphaModFix/>
          </a:blip>
          <a:stretch>
            <a:fillRect/>
          </a:stretch>
        </p:blipFill>
        <p:spPr>
          <a:xfrm>
            <a:off x="1095375" y="1004875"/>
            <a:ext cx="6953250" cy="31337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44"/>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Why</a:t>
            </a:r>
            <a:endParaRPr/>
          </a:p>
        </p:txBody>
      </p:sp>
      <p:sp>
        <p:nvSpPr>
          <p:cNvPr id="246" name="Google Shape;246;p44"/>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45"/>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Provide accurate information for end-user</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5"/>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What</a:t>
            </a:r>
            <a:endParaRPr/>
          </a:p>
        </p:txBody>
      </p:sp>
      <p:sp>
        <p:nvSpPr>
          <p:cNvPr id="72" name="Google Shape;72;p15"/>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46"/>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How</a:t>
            </a:r>
            <a:endParaRPr/>
          </a:p>
        </p:txBody>
      </p:sp>
      <p:sp>
        <p:nvSpPr>
          <p:cNvPr id="257" name="Google Shape;257;p46"/>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4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263" name="Google Shape;263;p4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64" name="Google Shape;264;p47"/>
          <p:cNvPicPr preferRelativeResize="0"/>
          <p:nvPr/>
        </p:nvPicPr>
        <p:blipFill>
          <a:blip r:embed="rId3">
            <a:alphaModFix/>
          </a:blip>
          <a:stretch>
            <a:fillRect/>
          </a:stretch>
        </p:blipFill>
        <p:spPr>
          <a:xfrm>
            <a:off x="1062662" y="423588"/>
            <a:ext cx="7018674" cy="4296326"/>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4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270" name="Google Shape;270;p4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71" name="Google Shape;271;p48"/>
          <p:cNvPicPr preferRelativeResize="0"/>
          <p:nvPr/>
        </p:nvPicPr>
        <p:blipFill>
          <a:blip r:embed="rId3">
            <a:alphaModFix/>
          </a:blip>
          <a:stretch>
            <a:fillRect/>
          </a:stretch>
        </p:blipFill>
        <p:spPr>
          <a:xfrm>
            <a:off x="1095375" y="1293800"/>
            <a:ext cx="6953250" cy="31337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4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277" name="Google Shape;277;p4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78" name="Google Shape;278;p49"/>
          <p:cNvPicPr preferRelativeResize="0"/>
          <p:nvPr/>
        </p:nvPicPr>
        <p:blipFill>
          <a:blip r:embed="rId3">
            <a:alphaModFix/>
          </a:blip>
          <a:stretch>
            <a:fillRect/>
          </a:stretch>
        </p:blipFill>
        <p:spPr>
          <a:xfrm>
            <a:off x="1285522" y="445025"/>
            <a:ext cx="6572950" cy="403322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5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Did it achieve its intended task?</a:t>
            </a:r>
            <a:endParaRPr/>
          </a:p>
        </p:txBody>
      </p:sp>
      <p:sp>
        <p:nvSpPr>
          <p:cNvPr id="284" name="Google Shape;284;p5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marR="0" lvl="0" indent="-342900" algn="l" rtl="0">
              <a:lnSpc>
                <a:spcPct val="115000"/>
              </a:lnSpc>
              <a:spcBef>
                <a:spcPts val="0"/>
              </a:spcBef>
              <a:spcAft>
                <a:spcPts val="0"/>
              </a:spcAft>
              <a:buSzPts val="1800"/>
              <a:buAutoNum type="arabicPeriod"/>
            </a:pPr>
            <a:r>
              <a:rPr lang="en-GB"/>
              <a:t>Does it show the consumer trend </a:t>
            </a:r>
            <a:endParaRPr/>
          </a:p>
          <a:p>
            <a:pPr marL="914400" marR="0" lvl="1" indent="-317500" algn="l" rtl="0">
              <a:lnSpc>
                <a:spcPct val="115000"/>
              </a:lnSpc>
              <a:spcBef>
                <a:spcPts val="0"/>
              </a:spcBef>
              <a:spcAft>
                <a:spcPts val="0"/>
              </a:spcAft>
              <a:buSzPts val="1400"/>
              <a:buChar char="○"/>
            </a:pPr>
            <a:r>
              <a:rPr lang="en-GB"/>
              <a:t>Yes, total sales only</a:t>
            </a:r>
            <a:endParaRPr/>
          </a:p>
          <a:p>
            <a:pPr marL="457200" marR="0" lvl="0" indent="-342900" algn="l" rtl="0">
              <a:lnSpc>
                <a:spcPct val="115000"/>
              </a:lnSpc>
              <a:spcBef>
                <a:spcPts val="0"/>
              </a:spcBef>
              <a:spcAft>
                <a:spcPts val="0"/>
              </a:spcAft>
              <a:buSzPts val="1800"/>
              <a:buAutoNum type="arabicPeriod"/>
            </a:pPr>
            <a:r>
              <a:rPr lang="en-GB"/>
              <a:t>Which brands should the suppliers stock up for spare parts?</a:t>
            </a:r>
            <a:endParaRPr/>
          </a:p>
          <a:p>
            <a:pPr marL="914400" marR="0" lvl="1" indent="-317500" algn="l" rtl="0">
              <a:lnSpc>
                <a:spcPct val="115000"/>
              </a:lnSpc>
              <a:spcBef>
                <a:spcPts val="0"/>
              </a:spcBef>
              <a:spcAft>
                <a:spcPts val="0"/>
              </a:spcAft>
              <a:buSzPts val="1400"/>
              <a:buChar char="○"/>
            </a:pPr>
            <a:r>
              <a:rPr lang="en-GB"/>
              <a:t>Hard to visualise from a table</a:t>
            </a:r>
            <a:endParaRPr/>
          </a:p>
          <a:p>
            <a:pPr marL="457200" marR="0" lvl="0" indent="-342900" algn="l" rtl="0">
              <a:lnSpc>
                <a:spcPct val="115000"/>
              </a:lnSpc>
              <a:spcBef>
                <a:spcPts val="0"/>
              </a:spcBef>
              <a:spcAft>
                <a:spcPts val="0"/>
              </a:spcAft>
              <a:buSzPts val="1800"/>
              <a:buAutoNum type="arabicPeriod"/>
            </a:pPr>
            <a:r>
              <a:rPr lang="en-GB"/>
              <a:t>Does it provide any insights of the consumer trend across the years?</a:t>
            </a:r>
            <a:endParaRPr/>
          </a:p>
          <a:p>
            <a:pPr marL="914400" marR="0" lvl="1" indent="-317500" algn="l" rtl="0">
              <a:lnSpc>
                <a:spcPct val="115000"/>
              </a:lnSpc>
              <a:spcBef>
                <a:spcPts val="0"/>
              </a:spcBef>
              <a:spcAft>
                <a:spcPts val="0"/>
              </a:spcAft>
              <a:buSzPts val="1400"/>
              <a:buChar char="○"/>
            </a:pPr>
            <a:r>
              <a:rPr lang="en-GB"/>
              <a:t>Yes, in multiple tables and no visualisation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51"/>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Suggestions</a:t>
            </a:r>
            <a:endParaRPr/>
          </a:p>
        </p:txBody>
      </p:sp>
      <p:sp>
        <p:nvSpPr>
          <p:cNvPr id="290" name="Google Shape;290;p51"/>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5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What</a:t>
            </a:r>
            <a:endParaRPr/>
          </a:p>
        </p:txBody>
      </p:sp>
      <p:sp>
        <p:nvSpPr>
          <p:cNvPr id="296" name="Google Shape;296;p5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53"/>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Why</a:t>
            </a:r>
            <a:endParaRPr/>
          </a:p>
        </p:txBody>
      </p:sp>
      <p:sp>
        <p:nvSpPr>
          <p:cNvPr id="302" name="Google Shape;302;p53"/>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54"/>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How</a:t>
            </a:r>
            <a:endParaRPr/>
          </a:p>
        </p:txBody>
      </p:sp>
      <p:sp>
        <p:nvSpPr>
          <p:cNvPr id="308" name="Google Shape;308;p54"/>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pic>
        <p:nvPicPr>
          <p:cNvPr id="313" name="Google Shape;313;p55" title="Points scored"/>
          <p:cNvPicPr preferRelativeResize="0"/>
          <p:nvPr/>
        </p:nvPicPr>
        <p:blipFill>
          <a:blip r:embed="rId3">
            <a:alphaModFix/>
          </a:blip>
          <a:stretch>
            <a:fillRect/>
          </a:stretch>
        </p:blipFill>
        <p:spPr>
          <a:xfrm>
            <a:off x="1417950" y="1144825"/>
            <a:ext cx="6308100" cy="3900475"/>
          </a:xfrm>
          <a:prstGeom prst="rect">
            <a:avLst/>
          </a:prstGeom>
          <a:noFill/>
          <a:ln>
            <a:noFill/>
          </a:ln>
        </p:spPr>
      </p:pic>
      <p:sp>
        <p:nvSpPr>
          <p:cNvPr id="314" name="Google Shape;314;p55"/>
          <p:cNvSpPr txBox="1"/>
          <p:nvPr/>
        </p:nvSpPr>
        <p:spPr>
          <a:xfrm>
            <a:off x="560175" y="611100"/>
            <a:ext cx="55680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400">
                <a:solidFill>
                  <a:schemeClr val="accent3"/>
                </a:solidFill>
                <a:latin typeface="Average"/>
                <a:ea typeface="Average"/>
                <a:cs typeface="Average"/>
                <a:sym typeface="Average"/>
              </a:rPr>
              <a:t>Sales volume by year</a:t>
            </a:r>
            <a:endParaRPr sz="2400">
              <a:solidFill>
                <a:schemeClr val="accent3"/>
              </a:solidFill>
              <a:latin typeface="Average"/>
              <a:ea typeface="Average"/>
              <a:cs typeface="Average"/>
              <a:sym typeface="Averag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pic>
        <p:nvPicPr>
          <p:cNvPr id="83" name="Google Shape;83;p17"/>
          <p:cNvPicPr preferRelativeResize="0"/>
          <p:nvPr/>
        </p:nvPicPr>
        <p:blipFill rotWithShape="1">
          <a:blip r:embed="rId3">
            <a:alphaModFix/>
          </a:blip>
          <a:srcRect t="7372" r="17225" b="55088"/>
          <a:stretch/>
        </p:blipFill>
        <p:spPr>
          <a:xfrm>
            <a:off x="685212" y="1470075"/>
            <a:ext cx="7773573" cy="220335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pic>
        <p:nvPicPr>
          <p:cNvPr id="319" name="Google Shape;319;p56" title="Points scored"/>
          <p:cNvPicPr preferRelativeResize="0"/>
          <p:nvPr/>
        </p:nvPicPr>
        <p:blipFill>
          <a:blip r:embed="rId3">
            <a:alphaModFix/>
          </a:blip>
          <a:stretch>
            <a:fillRect/>
          </a:stretch>
        </p:blipFill>
        <p:spPr>
          <a:xfrm>
            <a:off x="1417950" y="1144825"/>
            <a:ext cx="6308100" cy="3900483"/>
          </a:xfrm>
          <a:prstGeom prst="rect">
            <a:avLst/>
          </a:prstGeom>
          <a:noFill/>
          <a:ln>
            <a:noFill/>
          </a:ln>
        </p:spPr>
      </p:pic>
      <p:sp>
        <p:nvSpPr>
          <p:cNvPr id="320" name="Google Shape;320;p56"/>
          <p:cNvSpPr txBox="1"/>
          <p:nvPr/>
        </p:nvSpPr>
        <p:spPr>
          <a:xfrm>
            <a:off x="560175" y="611100"/>
            <a:ext cx="55680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400">
                <a:solidFill>
                  <a:schemeClr val="accent3"/>
                </a:solidFill>
                <a:latin typeface="Average"/>
                <a:ea typeface="Average"/>
                <a:cs typeface="Average"/>
                <a:sym typeface="Average"/>
              </a:rPr>
              <a:t>Sales volume by month</a:t>
            </a:r>
            <a:endParaRPr sz="2400">
              <a:solidFill>
                <a:schemeClr val="accent3"/>
              </a:solidFill>
              <a:latin typeface="Average"/>
              <a:ea typeface="Average"/>
              <a:cs typeface="Average"/>
              <a:sym typeface="Average"/>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57"/>
          <p:cNvSpPr txBox="1"/>
          <p:nvPr/>
        </p:nvSpPr>
        <p:spPr>
          <a:xfrm>
            <a:off x="560175" y="611100"/>
            <a:ext cx="63741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400">
                <a:solidFill>
                  <a:schemeClr val="accent3"/>
                </a:solidFill>
                <a:latin typeface="Average"/>
                <a:ea typeface="Average"/>
                <a:cs typeface="Average"/>
                <a:sym typeface="Average"/>
              </a:rPr>
              <a:t>Sales volume by brands for particular month</a:t>
            </a:r>
            <a:endParaRPr sz="2400">
              <a:solidFill>
                <a:schemeClr val="accent3"/>
              </a:solidFill>
              <a:latin typeface="Average"/>
              <a:ea typeface="Average"/>
              <a:cs typeface="Average"/>
              <a:sym typeface="Average"/>
            </a:endParaRPr>
          </a:p>
        </p:txBody>
      </p:sp>
      <p:pic>
        <p:nvPicPr>
          <p:cNvPr id="326" name="Google Shape;326;p57" title="Points scored"/>
          <p:cNvPicPr preferRelativeResize="0"/>
          <p:nvPr/>
        </p:nvPicPr>
        <p:blipFill>
          <a:blip r:embed="rId3">
            <a:alphaModFix/>
          </a:blip>
          <a:stretch>
            <a:fillRect/>
          </a:stretch>
        </p:blipFill>
        <p:spPr>
          <a:xfrm>
            <a:off x="1417950" y="1144791"/>
            <a:ext cx="6308100" cy="3900509"/>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pic>
        <p:nvPicPr>
          <p:cNvPr id="331" name="Google Shape;331;p58"/>
          <p:cNvPicPr preferRelativeResize="0"/>
          <p:nvPr/>
        </p:nvPicPr>
        <p:blipFill rotWithShape="1">
          <a:blip r:embed="rId3">
            <a:alphaModFix/>
          </a:blip>
          <a:srcRect l="10546" t="16846" r="10978" b="1414"/>
          <a:stretch/>
        </p:blipFill>
        <p:spPr>
          <a:xfrm>
            <a:off x="4491650" y="1679750"/>
            <a:ext cx="3615725" cy="2632700"/>
          </a:xfrm>
          <a:prstGeom prst="rect">
            <a:avLst/>
          </a:prstGeom>
          <a:noFill/>
          <a:ln>
            <a:noFill/>
          </a:ln>
        </p:spPr>
      </p:pic>
      <p:pic>
        <p:nvPicPr>
          <p:cNvPr id="332" name="Google Shape;332;p58"/>
          <p:cNvPicPr preferRelativeResize="0"/>
          <p:nvPr/>
        </p:nvPicPr>
        <p:blipFill rotWithShape="1">
          <a:blip r:embed="rId4">
            <a:alphaModFix/>
          </a:blip>
          <a:srcRect l="4298" t="10455" r="30664" b="7671"/>
          <a:stretch/>
        </p:blipFill>
        <p:spPr>
          <a:xfrm>
            <a:off x="1079600" y="1620337"/>
            <a:ext cx="2882538" cy="2751526"/>
          </a:xfrm>
          <a:prstGeom prst="rect">
            <a:avLst/>
          </a:prstGeom>
          <a:noFill/>
          <a:ln>
            <a:noFill/>
          </a:ln>
        </p:spPr>
      </p:pic>
      <p:sp>
        <p:nvSpPr>
          <p:cNvPr id="333" name="Google Shape;333;p58"/>
          <p:cNvSpPr txBox="1"/>
          <p:nvPr/>
        </p:nvSpPr>
        <p:spPr>
          <a:xfrm>
            <a:off x="560175" y="611100"/>
            <a:ext cx="55680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400">
                <a:solidFill>
                  <a:schemeClr val="accent3"/>
                </a:solidFill>
                <a:latin typeface="Average"/>
                <a:ea typeface="Average"/>
                <a:cs typeface="Average"/>
                <a:sym typeface="Average"/>
              </a:rPr>
              <a:t>Show market share over years</a:t>
            </a:r>
            <a:endParaRPr sz="2400">
              <a:solidFill>
                <a:schemeClr val="accent3"/>
              </a:solidFill>
              <a:latin typeface="Average"/>
              <a:ea typeface="Average"/>
              <a:cs typeface="Average"/>
              <a:sym typeface="Average"/>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59"/>
          <p:cNvSpPr txBox="1"/>
          <p:nvPr/>
        </p:nvSpPr>
        <p:spPr>
          <a:xfrm>
            <a:off x="560175" y="611100"/>
            <a:ext cx="55680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400">
                <a:solidFill>
                  <a:schemeClr val="accent3"/>
                </a:solidFill>
                <a:latin typeface="Average"/>
                <a:ea typeface="Average"/>
                <a:cs typeface="Average"/>
                <a:sym typeface="Average"/>
              </a:rPr>
              <a:t>Sales volume by brand over the years</a:t>
            </a:r>
            <a:endParaRPr sz="2400">
              <a:solidFill>
                <a:schemeClr val="accent3"/>
              </a:solidFill>
              <a:latin typeface="Average"/>
              <a:ea typeface="Average"/>
              <a:cs typeface="Average"/>
              <a:sym typeface="Average"/>
            </a:endParaRPr>
          </a:p>
        </p:txBody>
      </p:sp>
      <p:pic>
        <p:nvPicPr>
          <p:cNvPr id="339" name="Google Shape;339;p59" title="Points scored"/>
          <p:cNvPicPr preferRelativeResize="0"/>
          <p:nvPr/>
        </p:nvPicPr>
        <p:blipFill>
          <a:blip r:embed="rId3">
            <a:alphaModFix/>
          </a:blip>
          <a:stretch>
            <a:fillRect/>
          </a:stretch>
        </p:blipFill>
        <p:spPr>
          <a:xfrm>
            <a:off x="560175" y="1748450"/>
            <a:ext cx="3926400" cy="2427826"/>
          </a:xfrm>
          <a:prstGeom prst="rect">
            <a:avLst/>
          </a:prstGeom>
          <a:noFill/>
          <a:ln>
            <a:noFill/>
          </a:ln>
        </p:spPr>
      </p:pic>
      <p:pic>
        <p:nvPicPr>
          <p:cNvPr id="340" name="Google Shape;340;p59" title="Points scored"/>
          <p:cNvPicPr preferRelativeResize="0"/>
          <p:nvPr/>
        </p:nvPicPr>
        <p:blipFill>
          <a:blip r:embed="rId4">
            <a:alphaModFix/>
          </a:blip>
          <a:stretch>
            <a:fillRect/>
          </a:stretch>
        </p:blipFill>
        <p:spPr>
          <a:xfrm>
            <a:off x="4572000" y="1748449"/>
            <a:ext cx="3926400" cy="2427826"/>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60"/>
          <p:cNvSpPr txBox="1"/>
          <p:nvPr/>
        </p:nvSpPr>
        <p:spPr>
          <a:xfrm>
            <a:off x="560175" y="611100"/>
            <a:ext cx="55680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400">
                <a:solidFill>
                  <a:schemeClr val="accent3"/>
                </a:solidFill>
                <a:latin typeface="Average"/>
                <a:ea typeface="Average"/>
                <a:cs typeface="Average"/>
                <a:sym typeface="Average"/>
              </a:rPr>
              <a:t>Total sales volume pattern</a:t>
            </a:r>
            <a:endParaRPr sz="2400">
              <a:solidFill>
                <a:schemeClr val="accent3"/>
              </a:solidFill>
              <a:latin typeface="Average"/>
              <a:ea typeface="Average"/>
              <a:cs typeface="Average"/>
              <a:sym typeface="Average"/>
            </a:endParaRPr>
          </a:p>
        </p:txBody>
      </p:sp>
      <p:pic>
        <p:nvPicPr>
          <p:cNvPr id="346" name="Google Shape;346;p60" title="Sales Volume"/>
          <p:cNvPicPr preferRelativeResize="0"/>
          <p:nvPr/>
        </p:nvPicPr>
        <p:blipFill>
          <a:blip r:embed="rId3">
            <a:alphaModFix/>
          </a:blip>
          <a:stretch>
            <a:fillRect/>
          </a:stretch>
        </p:blipFill>
        <p:spPr>
          <a:xfrm>
            <a:off x="1295400" y="1250350"/>
            <a:ext cx="5940969" cy="3673499"/>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6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Project Links</a:t>
            </a:r>
            <a:endParaRPr/>
          </a:p>
        </p:txBody>
      </p:sp>
      <p:sp>
        <p:nvSpPr>
          <p:cNvPr id="352" name="Google Shape;352;p6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1200"/>
              </a:spcBef>
              <a:spcAft>
                <a:spcPts val="0"/>
              </a:spcAft>
              <a:buClr>
                <a:schemeClr val="dk1"/>
              </a:buClr>
              <a:buSzPts val="1100"/>
              <a:buFont typeface="Arial"/>
              <a:buNone/>
            </a:pPr>
            <a:r>
              <a:rPr lang="en-GB"/>
              <a:t>Visualisation 1</a:t>
            </a:r>
            <a:endParaRPr/>
          </a:p>
          <a:p>
            <a:pPr marL="457200" lvl="0" indent="-298450" algn="l" rtl="0">
              <a:spcBef>
                <a:spcPts val="1200"/>
              </a:spcBef>
              <a:spcAft>
                <a:spcPts val="0"/>
              </a:spcAft>
              <a:buClr>
                <a:schemeClr val="hlink"/>
              </a:buClr>
              <a:buSzPts val="1100"/>
              <a:buChar char="●"/>
            </a:pPr>
            <a:r>
              <a:rPr lang="en-GB" sz="1100" u="sng">
                <a:solidFill>
                  <a:schemeClr val="hlink"/>
                </a:solidFill>
              </a:rPr>
              <a:t>https://github.com/cosmoduende/r-olympic-games</a:t>
            </a:r>
            <a:endParaRPr/>
          </a:p>
          <a:p>
            <a:pPr marL="0" lvl="0" indent="0" algn="l" rtl="0">
              <a:spcBef>
                <a:spcPts val="1200"/>
              </a:spcBef>
              <a:spcAft>
                <a:spcPts val="0"/>
              </a:spcAft>
              <a:buClr>
                <a:schemeClr val="dk1"/>
              </a:buClr>
              <a:buSzPts val="1100"/>
              <a:buFont typeface="Arial"/>
              <a:buNone/>
            </a:pPr>
            <a:r>
              <a:rPr lang="en-GB"/>
              <a:t>Visualisation 2</a:t>
            </a:r>
            <a:endParaRPr/>
          </a:p>
          <a:p>
            <a:pPr marL="457200" marR="0" lvl="0" indent="-298450" algn="l" rtl="0">
              <a:lnSpc>
                <a:spcPct val="115000"/>
              </a:lnSpc>
              <a:spcBef>
                <a:spcPts val="1200"/>
              </a:spcBef>
              <a:spcAft>
                <a:spcPts val="0"/>
              </a:spcAft>
              <a:buSzPts val="1100"/>
              <a:buChar char="●"/>
            </a:pPr>
            <a:r>
              <a:rPr lang="en-GB" sz="1100" u="sng">
                <a:solidFill>
                  <a:schemeClr val="hlink"/>
                </a:solidFill>
                <a:hlinkClick r:id="rId3"/>
              </a:rPr>
              <a:t>https://www.marklines.com/en/statistics/flash_sales/automotive-sales-in-singapore-by-month</a:t>
            </a:r>
            <a:endParaRPr sz="1100" u="sng">
              <a:solidFill>
                <a:schemeClr val="hlink"/>
              </a:solidFill>
            </a:endParaRPr>
          </a:p>
          <a:p>
            <a:pPr marL="0" lvl="0" indent="0" algn="l" rtl="0">
              <a:spcBef>
                <a:spcPts val="1200"/>
              </a:spcBef>
              <a:spcAft>
                <a:spcPts val="120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54"/>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dirty="0"/>
              <a:t>End</a:t>
            </a:r>
            <a:endParaRPr dirty="0"/>
          </a:p>
        </p:txBody>
      </p:sp>
    </p:spTree>
    <p:extLst>
      <p:ext uri="{BB962C8B-B14F-4D97-AF65-F5344CB8AC3E}">
        <p14:creationId xmlns:p14="http://schemas.microsoft.com/office/powerpoint/2010/main" val="19204581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Characteristics of the Data</a:t>
            </a:r>
            <a:endParaRPr/>
          </a:p>
        </p:txBody>
      </p:sp>
      <p:sp>
        <p:nvSpPr>
          <p:cNvPr id="89" name="Google Shape;89;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23850" algn="l" rtl="0">
              <a:lnSpc>
                <a:spcPct val="218181"/>
              </a:lnSpc>
              <a:spcBef>
                <a:spcPts val="1300"/>
              </a:spcBef>
              <a:spcAft>
                <a:spcPts val="0"/>
              </a:spcAft>
              <a:buSzPts val="1500"/>
              <a:buFont typeface="Georgia"/>
              <a:buAutoNum type="arabicPeriod"/>
            </a:pPr>
            <a:r>
              <a:rPr lang="en-GB" sz="1500">
                <a:latin typeface="Georgia"/>
                <a:ea typeface="Georgia"/>
                <a:cs typeface="Georgia"/>
                <a:sym typeface="Georgia"/>
              </a:rPr>
              <a:t>Occurrences (summer and winter)</a:t>
            </a:r>
            <a:endParaRPr sz="1500">
              <a:latin typeface="Georgia"/>
              <a:ea typeface="Georgia"/>
              <a:cs typeface="Georgia"/>
              <a:sym typeface="Georgia"/>
            </a:endParaRPr>
          </a:p>
          <a:p>
            <a:pPr marL="457200" lvl="0" indent="-323850" algn="l" rtl="0">
              <a:lnSpc>
                <a:spcPct val="218181"/>
              </a:lnSpc>
              <a:spcBef>
                <a:spcPts val="0"/>
              </a:spcBef>
              <a:spcAft>
                <a:spcPts val="0"/>
              </a:spcAft>
              <a:buSzPts val="1500"/>
              <a:buFont typeface="Georgia"/>
              <a:buAutoNum type="arabicPeriod"/>
            </a:pPr>
            <a:r>
              <a:rPr lang="en-GB" sz="1500">
                <a:latin typeface="Georgia"/>
                <a:ea typeface="Georgia"/>
                <a:cs typeface="Georgia"/>
                <a:sym typeface="Georgia"/>
              </a:rPr>
              <a:t>Data at the sport level, Art competitions were not included in the athletes’ data (focused on athletics)</a:t>
            </a:r>
            <a:endParaRPr sz="1500">
              <a:latin typeface="Georgia"/>
              <a:ea typeface="Georgia"/>
              <a:cs typeface="Georgia"/>
              <a:sym typeface="Georgia"/>
            </a:endParaRPr>
          </a:p>
          <a:p>
            <a:pPr marL="457200" lvl="0" indent="-323850" algn="l" rtl="0">
              <a:lnSpc>
                <a:spcPct val="218181"/>
              </a:lnSpc>
              <a:spcBef>
                <a:spcPts val="0"/>
              </a:spcBef>
              <a:spcAft>
                <a:spcPts val="0"/>
              </a:spcAft>
              <a:buSzPts val="1500"/>
              <a:buFont typeface="Georgia"/>
              <a:buAutoNum type="arabicPeriod"/>
            </a:pPr>
            <a:r>
              <a:rPr lang="en-GB" sz="1500">
                <a:latin typeface="Georgia"/>
                <a:ea typeface="Georgia"/>
                <a:cs typeface="Georgia"/>
                <a:sym typeface="Georgia"/>
              </a:rPr>
              <a:t>large-scale dataset (spans the years 1896 to 2016)</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9"/>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Why</a:t>
            </a:r>
            <a:endParaRPr/>
          </a:p>
        </p:txBody>
      </p:sp>
      <p:sp>
        <p:nvSpPr>
          <p:cNvPr id="95" name="Google Shape;95;p19"/>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Objectives</a:t>
            </a:r>
            <a:endParaRPr/>
          </a:p>
        </p:txBody>
      </p:sp>
      <p:sp>
        <p:nvSpPr>
          <p:cNvPr id="101" name="Google Shape;101;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218181"/>
              </a:lnSpc>
              <a:spcBef>
                <a:spcPts val="3000"/>
              </a:spcBef>
              <a:spcAft>
                <a:spcPts val="0"/>
              </a:spcAft>
              <a:buNone/>
            </a:pPr>
            <a:r>
              <a:rPr lang="en-GB"/>
              <a:t>Saúl’s intentions for this visualisation is to answer the following questions:</a:t>
            </a:r>
            <a:endParaRPr/>
          </a:p>
          <a:p>
            <a:pPr marL="457200" marR="0" lvl="0" indent="-342900" algn="l" rtl="0">
              <a:lnSpc>
                <a:spcPct val="115000"/>
              </a:lnSpc>
              <a:spcBef>
                <a:spcPts val="0"/>
              </a:spcBef>
              <a:spcAft>
                <a:spcPts val="0"/>
              </a:spcAft>
              <a:buSzPts val="1800"/>
              <a:buAutoNum type="arabicPeriod"/>
            </a:pPr>
            <a:r>
              <a:rPr lang="en-GB"/>
              <a:t>Which countries are the most dominant? </a:t>
            </a:r>
            <a:endParaRPr/>
          </a:p>
          <a:p>
            <a:pPr marL="457200" marR="0" lvl="0" indent="-342900" algn="l" rtl="0">
              <a:lnSpc>
                <a:spcPct val="115000"/>
              </a:lnSpc>
              <a:spcBef>
                <a:spcPts val="0"/>
              </a:spcBef>
              <a:spcAft>
                <a:spcPts val="0"/>
              </a:spcAft>
              <a:buSzPts val="1800"/>
              <a:buAutoNum type="arabicPeriod"/>
            </a:pPr>
            <a:r>
              <a:rPr lang="en-GB"/>
              <a:t>How has involvement evolved? </a:t>
            </a:r>
            <a:endParaRPr/>
          </a:p>
          <a:p>
            <a:pPr marL="457200" marR="0" lvl="0" indent="-342900" algn="l" rtl="0">
              <a:lnSpc>
                <a:spcPct val="115000"/>
              </a:lnSpc>
              <a:spcBef>
                <a:spcPts val="0"/>
              </a:spcBef>
              <a:spcAft>
                <a:spcPts val="0"/>
              </a:spcAft>
              <a:buSzPts val="1800"/>
              <a:buAutoNum type="arabicPeriod"/>
            </a:pPr>
            <a:r>
              <a:rPr lang="en-GB"/>
              <a:t>Which countries have the most medals in various disciplines? </a:t>
            </a:r>
            <a:endParaRPr/>
          </a:p>
          <a:p>
            <a:pPr marL="457200" marR="0" lvl="0" indent="-342900" algn="l" rtl="0">
              <a:lnSpc>
                <a:spcPct val="115000"/>
              </a:lnSpc>
              <a:spcBef>
                <a:spcPts val="0"/>
              </a:spcBef>
              <a:spcAft>
                <a:spcPts val="0"/>
              </a:spcAft>
              <a:buSzPts val="1800"/>
              <a:buAutoNum type="arabicPeriod"/>
            </a:pPr>
            <a:r>
              <a:rPr lang="en-GB"/>
              <a:t>What is the ratio of female/male Olympic attendees?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1"/>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How</a:t>
            </a:r>
            <a:endParaRPr/>
          </a:p>
        </p:txBody>
      </p:sp>
      <p:sp>
        <p:nvSpPr>
          <p:cNvPr id="107" name="Google Shape;107;p21"/>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pic>
        <p:nvPicPr>
          <p:cNvPr id="113" name="Google Shape;113;p22"/>
          <p:cNvPicPr preferRelativeResize="0"/>
          <p:nvPr/>
        </p:nvPicPr>
        <p:blipFill rotWithShape="1">
          <a:blip r:embed="rId3">
            <a:alphaModFix/>
          </a:blip>
          <a:srcRect t="18187" r="527"/>
          <a:stretch/>
        </p:blipFill>
        <p:spPr>
          <a:xfrm>
            <a:off x="311700" y="1017725"/>
            <a:ext cx="8520602" cy="3909299"/>
          </a:xfrm>
          <a:prstGeom prst="rect">
            <a:avLst/>
          </a:prstGeom>
          <a:noFill/>
          <a:ln>
            <a:noFill/>
          </a:ln>
        </p:spPr>
      </p:pic>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1029</Words>
  <Application>Microsoft Office PowerPoint</Application>
  <PresentationFormat>On-screen Show (16:9)</PresentationFormat>
  <Paragraphs>107</Paragraphs>
  <Slides>46</Slides>
  <Notes>46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Oswald</vt:lpstr>
      <vt:lpstr>Average</vt:lpstr>
      <vt:lpstr>Arial</vt:lpstr>
      <vt:lpstr>Georgia</vt:lpstr>
      <vt:lpstr>Slate</vt:lpstr>
      <vt:lpstr>Visualization 1</vt:lpstr>
      <vt:lpstr>Critique</vt:lpstr>
      <vt:lpstr>What</vt:lpstr>
      <vt:lpstr>PowerPoint Presentation</vt:lpstr>
      <vt:lpstr>Characteristics of the Data</vt:lpstr>
      <vt:lpstr>Why</vt:lpstr>
      <vt:lpstr>Objectives</vt:lpstr>
      <vt:lpstr>How</vt:lpstr>
      <vt:lpstr>PowerPoint Presentation</vt:lpstr>
      <vt:lpstr>PowerPoint Presentation</vt:lpstr>
      <vt:lpstr>How is the data currently visualised</vt:lpstr>
      <vt:lpstr>Did it achieve its intended task?</vt:lpstr>
      <vt:lpstr>Suggestions</vt:lpstr>
      <vt:lpstr>What</vt:lpstr>
      <vt:lpstr>We plan to use the same dataset</vt:lpstr>
      <vt:lpstr>Why</vt:lpstr>
      <vt:lpstr>Provide insight for aspiring Olympic athletes</vt:lpstr>
      <vt:lpstr>How</vt:lpstr>
      <vt:lpstr>Improvements</vt:lpstr>
      <vt:lpstr>Improvements</vt:lpstr>
      <vt:lpstr>Improvements</vt:lpstr>
      <vt:lpstr>Improvements</vt:lpstr>
      <vt:lpstr>Visualization 2</vt:lpstr>
      <vt:lpstr>PowerPoint Presentation</vt:lpstr>
      <vt:lpstr>Critique</vt:lpstr>
      <vt:lpstr>What</vt:lpstr>
      <vt:lpstr>PowerPoint Presentation</vt:lpstr>
      <vt:lpstr>Why</vt:lpstr>
      <vt:lpstr>Provide accurate information for end-user</vt:lpstr>
      <vt:lpstr>How</vt:lpstr>
      <vt:lpstr>PowerPoint Presentation</vt:lpstr>
      <vt:lpstr>PowerPoint Presentation</vt:lpstr>
      <vt:lpstr>PowerPoint Presentation</vt:lpstr>
      <vt:lpstr>Did it achieve its intended task?</vt:lpstr>
      <vt:lpstr>Suggestions</vt:lpstr>
      <vt:lpstr>What</vt:lpstr>
      <vt:lpstr>Why</vt:lpstr>
      <vt:lpstr>How</vt:lpstr>
      <vt:lpstr>PowerPoint Presentation</vt:lpstr>
      <vt:lpstr>PowerPoint Presentation</vt:lpstr>
      <vt:lpstr>PowerPoint Presentation</vt:lpstr>
      <vt:lpstr>PowerPoint Presentation</vt:lpstr>
      <vt:lpstr>PowerPoint Presentation</vt:lpstr>
      <vt:lpstr>PowerPoint Presentation</vt:lpstr>
      <vt:lpstr>Project Links</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Visualization 1</dc:title>
  <cp:lastModifiedBy>TAN QI GUANG</cp:lastModifiedBy>
  <cp:revision>3</cp:revision>
  <dcterms:modified xsi:type="dcterms:W3CDTF">2022-06-30T04:27:18Z</dcterms:modified>
</cp:coreProperties>
</file>